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47" r:id="rId2"/>
    <p:sldId id="268" r:id="rId3"/>
    <p:sldId id="342" r:id="rId4"/>
    <p:sldId id="343" r:id="rId5"/>
    <p:sldId id="352" r:id="rId6"/>
    <p:sldId id="339" r:id="rId7"/>
    <p:sldId id="271" r:id="rId8"/>
    <p:sldId id="336" r:id="rId9"/>
    <p:sldId id="277" r:id="rId10"/>
    <p:sldId id="316" r:id="rId11"/>
    <p:sldId id="285" r:id="rId12"/>
    <p:sldId id="348" r:id="rId13"/>
    <p:sldId id="296" r:id="rId14"/>
    <p:sldId id="323" r:id="rId15"/>
    <p:sldId id="311" r:id="rId16"/>
    <p:sldId id="354" r:id="rId17"/>
    <p:sldId id="324" r:id="rId18"/>
    <p:sldId id="337" r:id="rId19"/>
    <p:sldId id="295" r:id="rId20"/>
    <p:sldId id="265" r:id="rId21"/>
    <p:sldId id="269" r:id="rId22"/>
    <p:sldId id="350" r:id="rId23"/>
    <p:sldId id="351" r:id="rId24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 Kroman" initials="JK" lastIdx="9" clrIdx="0"/>
  <p:cmAuthor id="1" name="Dennis Hedgecock" initials="DH" lastIdx="5" clrIdx="1">
    <p:extLst>
      <p:ext uri="{19B8F6BF-5375-455C-9EA6-DF929625EA0E}">
        <p15:presenceInfo xmlns:p15="http://schemas.microsoft.com/office/powerpoint/2012/main" xmlns="" userId="S-1-5-21-3219880125-777411061-2701532866-2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675BD"/>
    <a:srgbClr val="7D673D"/>
    <a:srgbClr val="1F4E79"/>
    <a:srgbClr val="203864"/>
    <a:srgbClr val="333300"/>
    <a:srgbClr val="663300"/>
    <a:srgbClr val="A50021"/>
    <a:srgbClr val="00FF00"/>
    <a:srgbClr val="336600"/>
    <a:srgbClr val="00808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8731" autoAdjust="0"/>
    <p:restoredTop sz="88086" autoAdjust="0"/>
  </p:normalViewPr>
  <p:slideViewPr>
    <p:cSldViewPr snapToGrid="0" showGuides="1">
      <p:cViewPr varScale="1">
        <p:scale>
          <a:sx n="64" d="100"/>
          <a:sy n="64" d="100"/>
        </p:scale>
        <p:origin x="-1320" y="-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1302"/>
    </p:cViewPr>
  </p:sorterViewPr>
  <p:notesViewPr>
    <p:cSldViewPr snapToGrid="0">
      <p:cViewPr varScale="1">
        <p:scale>
          <a:sx n="55" d="100"/>
          <a:sy n="55" d="100"/>
        </p:scale>
        <p:origin x="-2820" y="-102"/>
      </p:cViewPr>
      <p:guideLst>
        <p:guide orient="horz" pos="2909"/>
        <p:guide pos="2189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040DC15-0FBC-4EE4-8AD3-FC159728B6CC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EA0B69EC-0EA4-45C7-86EC-3527407F84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81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4163" y="1225550"/>
            <a:ext cx="4405312" cy="3303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2417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2277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31250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4163" y="1225550"/>
            <a:ext cx="4405312" cy="3303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9909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10810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39084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B69EC-0EA4-45C7-86EC-3527407F849E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4163" y="1225550"/>
            <a:ext cx="4405312" cy="3303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36483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31203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B69EC-0EA4-45C7-86EC-3527407F849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79866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7029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2546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2365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52484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51945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B69EC-0EA4-45C7-86EC-3527407F849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8144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26184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90% of aquatic farmers are smallholders</a:t>
            </a:r>
            <a:r>
              <a:rPr lang="en-US" baseline="0" dirty="0" smtClean="0"/>
              <a:t> in developing countries, who produce just a few tons per farmer, in contrast to the 60 t to 200 t per farmer in the developed world</a:t>
            </a:r>
            <a:r>
              <a:rPr lang="en-US" dirty="0" smtClean="0"/>
              <a:t>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420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3281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B69EC-0EA4-45C7-86EC-3527407F849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1002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239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4163" y="1225550"/>
            <a:ext cx="4405312" cy="3303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188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25588" y="1212850"/>
            <a:ext cx="4362450" cy="3271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0F62-A18E-4E6B-99A9-33B426A02BB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635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9841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078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6087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772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441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274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13851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560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7552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5874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1015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1000">
              <a:srgbClr val="CEDCEC"/>
            </a:gs>
            <a:gs pos="78000">
              <a:srgbClr val="C8DDF0"/>
            </a:gs>
            <a:gs pos="100000">
              <a:srgbClr val="CEE1F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F188-77ED-4EC4-8B18-E1406B42086E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82343-D3A0-4694-BC79-B2AB3D7AB4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949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3.jpe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jpe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3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36094" y="0"/>
            <a:ext cx="9204157" cy="6858000"/>
          </a:xfrm>
          <a:prstGeom prst="rect">
            <a:avLst/>
          </a:prstGeom>
        </p:spPr>
      </p:pic>
      <p:sp>
        <p:nvSpPr>
          <p:cNvPr id="20" name="Text Placeholder 5"/>
          <p:cNvSpPr txBox="1">
            <a:spLocks/>
          </p:cNvSpPr>
          <p:nvPr/>
        </p:nvSpPr>
        <p:spPr>
          <a:xfrm>
            <a:off x="357614" y="3672750"/>
            <a:ext cx="8416739" cy="871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Sustaining family shellfish farms through 21</a:t>
            </a:r>
            <a:r>
              <a:rPr lang="en-US" sz="2800" baseline="30000" dirty="0" smtClean="0">
                <a:solidFill>
                  <a:schemeClr val="bg1"/>
                </a:solidFill>
              </a:rPr>
              <a:t>st</a:t>
            </a:r>
            <a:r>
              <a:rPr lang="en-US" sz="2800" dirty="0" smtClean="0">
                <a:solidFill>
                  <a:schemeClr val="bg1"/>
                </a:solidFill>
              </a:rPr>
              <a:t>-century breeding science and technology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64276" y="259846"/>
            <a:ext cx="6850728" cy="2399908"/>
            <a:chOff x="964276" y="221052"/>
            <a:chExt cx="6850728" cy="23999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964276" y="221052"/>
              <a:ext cx="2623153" cy="2399908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3650471" y="838109"/>
              <a:ext cx="4164533" cy="1165794"/>
              <a:chOff x="3650471" y="895463"/>
              <a:chExt cx="4164533" cy="116579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05891" y="895463"/>
                <a:ext cx="41035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kern="2000" spc="800" dirty="0" smtClean="0">
                    <a:solidFill>
                      <a:srgbClr val="7D673D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P A C I F I C</a:t>
                </a:r>
                <a:endParaRPr lang="en-US" sz="3600" b="1" kern="2000" spc="800" dirty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650471" y="1353371"/>
                <a:ext cx="41645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kern="2000" spc="330" dirty="0" smtClean="0">
                    <a:solidFill>
                      <a:srgbClr val="3675BD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H Y B R E </a:t>
                </a:r>
                <a:r>
                  <a:rPr lang="en-US" sz="4000" b="1" kern="2000" spc="330" dirty="0" err="1" smtClean="0">
                    <a:solidFill>
                      <a:srgbClr val="3675BD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E</a:t>
                </a:r>
                <a:r>
                  <a:rPr lang="en-US" sz="4000" b="1" kern="2000" spc="330" dirty="0" smtClean="0">
                    <a:solidFill>
                      <a:srgbClr val="3675BD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 D</a:t>
                </a:r>
              </a:p>
            </p:txBody>
          </p:sp>
        </p:grpSp>
      </p:grpSp>
      <p:sp>
        <p:nvSpPr>
          <p:cNvPr id="9" name="Text Placeholder 5"/>
          <p:cNvSpPr txBox="1">
            <a:spLocks/>
          </p:cNvSpPr>
          <p:nvPr/>
        </p:nvSpPr>
        <p:spPr>
          <a:xfrm>
            <a:off x="2025844" y="6043992"/>
            <a:ext cx="5093418" cy="420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CONFIDENTIAL – NOT FOR FURTHER DISTRIBUTION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056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4089" y="66400"/>
            <a:ext cx="8179720" cy="1601781"/>
            <a:chOff x="144089" y="66400"/>
            <a:chExt cx="8179720" cy="16017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screen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66400"/>
              <a:ext cx="1750782" cy="1601781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87686" y="2234133"/>
            <a:ext cx="3712406" cy="73025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D673D"/>
                </a:solidFill>
              </a:rPr>
              <a:t>“Seedless” Shellfish</a:t>
            </a:r>
            <a:endParaRPr lang="en-US" sz="3600" b="1" dirty="0">
              <a:solidFill>
                <a:srgbClr val="7D673D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1136" y="3494144"/>
            <a:ext cx="4468755" cy="32677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08948" y="3454840"/>
            <a:ext cx="2040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Photo by J. P. Davis, 1986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95476" y="1860928"/>
            <a:ext cx="4840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Fast growing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Year-round product quality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Safeguards wild stocks &amp; products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Premium price, limited availability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7686" y="3076817"/>
            <a:ext cx="3712406" cy="24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294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87686" y="1664208"/>
            <a:ext cx="7886700" cy="73025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Intellectual property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ontent Placeholder 7"/>
          <p:cNvSpPr txBox="1">
            <a:spLocks/>
          </p:cNvSpPr>
          <p:nvPr/>
        </p:nvSpPr>
        <p:spPr>
          <a:xfrm>
            <a:off x="628650" y="2594360"/>
            <a:ext cx="7886700" cy="28802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3675BD"/>
                </a:solidFill>
              </a:rPr>
              <a:t>Trade secrets (small-scale hatchery technology, crossbreeding, polyploidy, control of sex)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3675BD"/>
                </a:solidFill>
              </a:rPr>
              <a:t>Potential patents on biomarkers predicting growth, sex, disease resistance</a:t>
            </a:r>
          </a:p>
        </p:txBody>
      </p:sp>
    </p:spTree>
    <p:extLst>
      <p:ext uri="{BB962C8B-B14F-4D97-AF65-F5344CB8AC3E}">
        <p14:creationId xmlns:p14="http://schemas.microsoft.com/office/powerpoint/2010/main" xmlns="" val="20817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510798" y="2364388"/>
            <a:ext cx="8122403" cy="3378450"/>
            <a:chOff x="505097" y="3008466"/>
            <a:chExt cx="7445829" cy="309703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505097" y="3011514"/>
              <a:ext cx="4516215" cy="309094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3760765" y="3008466"/>
              <a:ext cx="4190161" cy="3097036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660581" y="5834694"/>
            <a:ext cx="5822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</a:rPr>
              <a:t>From: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</a:rPr>
              <a:t>Shellfish Aquaculture in Washington State: A Final Report to the Washington State Legislature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</a:rPr>
              <a:t>. December 2015. Washington Sea Grant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480106" y="1664208"/>
            <a:ext cx="8002059" cy="73152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U.S. West Coast shellfish industry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228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4632" y="1664208"/>
            <a:ext cx="8002059" cy="73152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Competitive advantage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60508808"/>
              </p:ext>
            </p:extLst>
          </p:nvPr>
        </p:nvGraphicFramePr>
        <p:xfrm>
          <a:off x="203893" y="2474639"/>
          <a:ext cx="8736227" cy="3964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027">
                  <a:extLst>
                    <a:ext uri="{9D8B030D-6E8A-4147-A177-3AD203B41FA5}">
                      <a16:colId xmlns:a16="http://schemas.microsoft.com/office/drawing/2014/main" xmlns="" val="3154860925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xmlns="" val="3250804009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xmlns="" val="1033576037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xmlns="" val="1564523235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xmlns="" val="80046957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xmlns="" val="3896863808"/>
                    </a:ext>
                  </a:extLst>
                </a:gridCol>
              </a:tblGrid>
              <a:tr h="65266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  <a:effectLst/>
                        </a:rPr>
                        <a:t>Competitors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Multiple species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Sterile triploids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Selection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Hybrids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Genomics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4411567"/>
                  </a:ext>
                </a:extLst>
              </a:tr>
              <a:tr h="652663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3675BD"/>
                          </a:solidFill>
                        </a:rPr>
                        <a:t>OSU’s MBP</a:t>
                      </a:r>
                      <a:endParaRPr lang="en-US" sz="2400" i="1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937727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3600" dirty="0">
                        <a:solidFill>
                          <a:srgbClr val="93772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4052366"/>
                  </a:ext>
                </a:extLst>
              </a:tr>
              <a:tr h="652663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3675BD"/>
                          </a:solidFill>
                        </a:rPr>
                        <a:t>4Cs, Inc.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93772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96641764"/>
                  </a:ext>
                </a:extLst>
              </a:tr>
              <a:tr h="652663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3675BD"/>
                          </a:solidFill>
                        </a:rPr>
                        <a:t>Private consultants</a:t>
                      </a:r>
                      <a:endParaRPr lang="en-US" sz="2400" i="1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93772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75332093"/>
                  </a:ext>
                </a:extLst>
              </a:tr>
              <a:tr h="652663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3675BD"/>
                          </a:solidFill>
                        </a:rPr>
                        <a:t>In-house programs</a:t>
                      </a:r>
                      <a:endParaRPr lang="en-US" sz="2400" i="1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93772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93772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87473500"/>
                  </a:ext>
                </a:extLst>
              </a:tr>
              <a:tr h="652663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3675BD"/>
                          </a:solidFill>
                        </a:rPr>
                        <a:t>Pacific Hybreed</a:t>
                      </a:r>
                      <a:endParaRPr lang="en-US" sz="2400" i="1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93772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93772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93772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93772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93772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2400" dirty="0">
                        <a:solidFill>
                          <a:srgbClr val="3675B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05165772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837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99142" y="3851663"/>
            <a:ext cx="2260829" cy="291831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192163" y="233315"/>
            <a:ext cx="1717458" cy="152830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09621" y="294636"/>
            <a:ext cx="3324755" cy="193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079336" y="2320403"/>
            <a:ext cx="1752619" cy="243428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7150" y="1747347"/>
            <a:ext cx="2913611" cy="218520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6" name="Group 5"/>
          <p:cNvGrpSpPr/>
          <p:nvPr/>
        </p:nvGrpSpPr>
        <p:grpSpPr>
          <a:xfrm>
            <a:off x="2757793" y="4664626"/>
            <a:ext cx="2939621" cy="2193374"/>
            <a:chOff x="5844747" y="4729684"/>
            <a:chExt cx="2837754" cy="212831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5844747" y="4729684"/>
              <a:ext cx="2837754" cy="2128316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5844747" y="4849010"/>
              <a:ext cx="2575852" cy="507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1F4E79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Shucked product</a:t>
              </a:r>
              <a:endParaRPr lang="en-US" sz="2800" b="1" dirty="0">
                <a:solidFill>
                  <a:srgbClr val="1F4E79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8331" r="11031" b="1720"/>
          <a:stretch/>
        </p:blipFill>
        <p:spPr>
          <a:xfrm>
            <a:off x="6199708" y="363767"/>
            <a:ext cx="2227911" cy="205215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4" name="TextBox 23"/>
          <p:cNvSpPr txBox="1"/>
          <p:nvPr/>
        </p:nvSpPr>
        <p:spPr>
          <a:xfrm>
            <a:off x="7511391" y="3387751"/>
            <a:ext cx="1079310" cy="430887"/>
          </a:xfrm>
          <a:prstGeom prst="rect">
            <a:avLst/>
          </a:prstGeom>
          <a:noFill/>
          <a:effectLst>
            <a:glow rad="139700">
              <a:schemeClr val="accent2">
                <a:lumMod val="50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152400">
                    <a:srgbClr val="333300">
                      <a:alpha val="97647"/>
                    </a:srgbClr>
                  </a:glow>
                </a:effectLst>
              </a:rPr>
              <a:t>“Seed”</a:t>
            </a:r>
            <a:endParaRPr lang="en-US" sz="2800" b="1" dirty="0">
              <a:solidFill>
                <a:schemeClr val="bg1"/>
              </a:solidFill>
              <a:effectLst>
                <a:glow rad="152400">
                  <a:srgbClr val="333300">
                    <a:alpha val="97647"/>
                  </a:srgbClr>
                </a:glow>
              </a:effectLst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753100" y="4615147"/>
            <a:ext cx="3130753" cy="2278623"/>
            <a:chOff x="3175546" y="4927062"/>
            <a:chExt cx="3026590" cy="21995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3175546" y="4927062"/>
              <a:ext cx="3026590" cy="2199503"/>
            </a:xfrm>
            <a:prstGeom prst="rect">
              <a:avLst/>
            </a:prstGeom>
            <a:effectLst>
              <a:softEdge rad="177800"/>
            </a:effectLst>
          </p:spPr>
        </p:pic>
        <p:sp>
          <p:nvSpPr>
            <p:cNvPr id="27" name="TextBox 26"/>
            <p:cNvSpPr txBox="1"/>
            <p:nvPr/>
          </p:nvSpPr>
          <p:spPr>
            <a:xfrm>
              <a:off x="3987409" y="5146299"/>
              <a:ext cx="1959951" cy="505052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effectLst>
                    <a:glow rad="152400">
                      <a:srgbClr val="333300">
                        <a:alpha val="94902"/>
                      </a:srgbClr>
                    </a:glow>
                  </a:effectLst>
                </a:rPr>
                <a:t>Live product</a:t>
              </a:r>
              <a:endParaRPr lang="en-US" sz="2800" b="1" dirty="0">
                <a:solidFill>
                  <a:schemeClr val="bg1"/>
                </a:solidFill>
                <a:effectLst>
                  <a:glow rad="152400">
                    <a:srgbClr val="333300">
                      <a:alpha val="94902"/>
                    </a:srgbClr>
                  </a:glo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62150" y="1898714"/>
            <a:ext cx="5253811" cy="2935090"/>
            <a:chOff x="1962150" y="1898714"/>
            <a:chExt cx="5253811" cy="29350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962150" y="1898714"/>
              <a:ext cx="5253811" cy="293509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6788150" y="3270250"/>
              <a:ext cx="195936" cy="267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30105" y="2915580"/>
              <a:ext cx="1213645" cy="430887"/>
            </a:xfrm>
            <a:prstGeom prst="rect">
              <a:avLst/>
            </a:prstGeom>
            <a:solidFill>
              <a:schemeClr val="bg1"/>
            </a:solidFill>
            <a:effectLst>
              <a:softEdge rad="25400"/>
            </a:effectLst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 smtClean="0">
                  <a:solidFill>
                    <a:srgbClr val="1F4E79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“Setter”</a:t>
              </a:r>
              <a:endParaRPr lang="en-US" sz="2800" b="1" dirty="0">
                <a:solidFill>
                  <a:srgbClr val="1F4E79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732660">
            <a:off x="7790227" y="3942335"/>
            <a:ext cx="293334" cy="882145"/>
          </a:xfrm>
          <a:prstGeom prst="downArrow">
            <a:avLst>
              <a:gd name="adj1" fmla="val 50000"/>
              <a:gd name="adj2" fmla="val 67283"/>
            </a:avLst>
          </a:prstGeom>
          <a:solidFill>
            <a:srgbClr val="00FF00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Down Arrow 1"/>
          <p:cNvSpPr/>
          <p:nvPr/>
        </p:nvSpPr>
        <p:spPr>
          <a:xfrm rot="2707494">
            <a:off x="5683718" y="4376259"/>
            <a:ext cx="281262" cy="905043"/>
          </a:xfrm>
          <a:prstGeom prst="downArrow">
            <a:avLst>
              <a:gd name="adj1" fmla="val 50000"/>
              <a:gd name="adj2" fmla="val 67283"/>
            </a:avLst>
          </a:prstGeom>
          <a:solidFill>
            <a:srgbClr val="00FF00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90808" y="3651938"/>
            <a:ext cx="2007557" cy="430887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 smtClean="0">
                <a:solidFill>
                  <a:srgbClr val="1F4E79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“Broodstock”</a:t>
            </a:r>
            <a:endParaRPr lang="en-US" sz="2800" b="1" dirty="0">
              <a:solidFill>
                <a:srgbClr val="1F4E79"/>
              </a:solidFill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Down Arrow 28"/>
          <p:cNvSpPr/>
          <p:nvPr/>
        </p:nvSpPr>
        <p:spPr>
          <a:xfrm rot="12793515">
            <a:off x="3026262" y="1590103"/>
            <a:ext cx="293334" cy="882145"/>
          </a:xfrm>
          <a:prstGeom prst="downArrow">
            <a:avLst>
              <a:gd name="adj1" fmla="val 50000"/>
              <a:gd name="adj2" fmla="val 67283"/>
            </a:avLst>
          </a:prstGeom>
          <a:solidFill>
            <a:srgbClr val="00FF00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70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4" name="TextBox 3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3"/>
          <p:cNvSpPr txBox="1">
            <a:spLocks/>
          </p:cNvSpPr>
          <p:nvPr/>
        </p:nvSpPr>
        <p:spPr>
          <a:xfrm>
            <a:off x="487686" y="1664208"/>
            <a:ext cx="7886700" cy="73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What we sell and to whom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6526" y="4237790"/>
            <a:ext cx="1924137" cy="15105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9" name="TextBox 18"/>
          <p:cNvSpPr txBox="1"/>
          <p:nvPr/>
        </p:nvSpPr>
        <p:spPr>
          <a:xfrm>
            <a:off x="2320663" y="4442640"/>
            <a:ext cx="144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F4E79"/>
                </a:solidFill>
              </a:rPr>
              <a:t>Superior single seed</a:t>
            </a:r>
            <a:endParaRPr lang="en-US" b="1" dirty="0">
              <a:solidFill>
                <a:srgbClr val="1F4E79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088765" y="5170636"/>
            <a:ext cx="2872553" cy="1687364"/>
            <a:chOff x="2266371" y="5170636"/>
            <a:chExt cx="2872553" cy="16873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2266371" y="5170636"/>
              <a:ext cx="1424508" cy="1687364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3690140" y="6070784"/>
              <a:ext cx="1448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1F4E79"/>
                  </a:solidFill>
                </a:rPr>
                <a:t>Superior setters</a:t>
              </a:r>
              <a:endParaRPr lang="en-US" b="1" dirty="0">
                <a:solidFill>
                  <a:srgbClr val="1F4E79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279197" y="3922158"/>
            <a:ext cx="1729164" cy="147163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0" name="TextBox 29"/>
          <p:cNvSpPr txBox="1"/>
          <p:nvPr/>
        </p:nvSpPr>
        <p:spPr>
          <a:xfrm>
            <a:off x="5961871" y="4321435"/>
            <a:ext cx="245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F4E79"/>
                </a:solidFill>
              </a:rPr>
              <a:t>Live shellfish producers</a:t>
            </a:r>
            <a:endParaRPr lang="en-US" b="1" dirty="0">
              <a:solidFill>
                <a:srgbClr val="1F4E79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205512" y="5149806"/>
            <a:ext cx="3505859" cy="1674336"/>
            <a:chOff x="5453831" y="5106212"/>
            <a:chExt cx="3505859" cy="167433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5453831" y="5106212"/>
              <a:ext cx="2103121" cy="1674336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32" name="TextBox 31"/>
            <p:cNvSpPr txBox="1"/>
            <p:nvPr/>
          </p:nvSpPr>
          <p:spPr>
            <a:xfrm>
              <a:off x="7510906" y="5620214"/>
              <a:ext cx="1448784" cy="64633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b="1" dirty="0" smtClean="0">
                  <a:solidFill>
                    <a:srgbClr val="1F4E79"/>
                  </a:solidFill>
                </a:rPr>
                <a:t>Shucked meat producers</a:t>
              </a:r>
              <a:endParaRPr lang="en-US" b="1" dirty="0">
                <a:solidFill>
                  <a:srgbClr val="1F4E79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23307" y="2154397"/>
            <a:ext cx="2677416" cy="1710042"/>
            <a:chOff x="6052144" y="1964171"/>
            <a:chExt cx="2677416" cy="171004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6121815" y="1964171"/>
              <a:ext cx="2538074" cy="140435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4" name="TextBox 33"/>
            <p:cNvSpPr txBox="1"/>
            <p:nvPr/>
          </p:nvSpPr>
          <p:spPr>
            <a:xfrm>
              <a:off x="6052144" y="3304881"/>
              <a:ext cx="267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1F4E79"/>
                  </a:solidFill>
                </a:rPr>
                <a:t>Commercial hatcheries</a:t>
              </a:r>
              <a:endParaRPr lang="en-US" b="1" dirty="0">
                <a:solidFill>
                  <a:srgbClr val="1F4E79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3166" y="2284371"/>
            <a:ext cx="5865322" cy="1766524"/>
            <a:chOff x="333166" y="2284371"/>
            <a:chExt cx="5865322" cy="1766524"/>
          </a:xfrm>
        </p:grpSpPr>
        <p:sp>
          <p:nvSpPr>
            <p:cNvPr id="27" name="Right Arrow 26"/>
            <p:cNvSpPr/>
            <p:nvPr/>
          </p:nvSpPr>
          <p:spPr>
            <a:xfrm>
              <a:off x="5538937" y="2911775"/>
              <a:ext cx="659551" cy="197860"/>
            </a:xfrm>
            <a:prstGeom prst="rightArrow">
              <a:avLst>
                <a:gd name="adj1" fmla="val 43581"/>
                <a:gd name="adj2" fmla="val 62422"/>
              </a:avLst>
            </a:prstGeom>
            <a:solidFill>
              <a:schemeClr val="accent5">
                <a:lumMod val="50000"/>
              </a:schemeClr>
            </a:solidFill>
            <a:ln w="1905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33166" y="2284371"/>
              <a:ext cx="5580504" cy="1766524"/>
              <a:chOff x="333166" y="2284371"/>
              <a:chExt cx="5580504" cy="1766524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/>
            </p:blipFill>
            <p:spPr>
              <a:xfrm>
                <a:off x="333166" y="2833888"/>
                <a:ext cx="1363358" cy="1217007"/>
              </a:xfrm>
              <a:prstGeom prst="rect">
                <a:avLst/>
              </a:prstGeom>
              <a:effectLst>
                <a:softEdge rad="63500"/>
              </a:effectLst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/>
            </p:blipFill>
            <p:spPr>
              <a:xfrm>
                <a:off x="1413182" y="2284371"/>
                <a:ext cx="1926862" cy="1333915"/>
              </a:xfrm>
              <a:prstGeom prst="rect">
                <a:avLst/>
              </a:prstGeom>
              <a:effectLst>
                <a:softEdge rad="63500"/>
              </a:effectLst>
            </p:spPr>
          </p:pic>
          <p:grpSp>
            <p:nvGrpSpPr>
              <p:cNvPr id="23" name="Group 22"/>
              <p:cNvGrpSpPr/>
              <p:nvPr/>
            </p:nvGrpSpPr>
            <p:grpSpPr>
              <a:xfrm>
                <a:off x="2724926" y="2434703"/>
                <a:ext cx="3188744" cy="1534561"/>
                <a:chOff x="1433172" y="2491887"/>
                <a:chExt cx="3188744" cy="1534561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/>
              </p:blipFill>
              <p:spPr>
                <a:xfrm>
                  <a:off x="1433172" y="2491887"/>
                  <a:ext cx="1511248" cy="1534561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944420" y="2749335"/>
                  <a:ext cx="167749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1F4E79"/>
                      </a:solidFill>
                    </a:rPr>
                    <a:t>Superior broodstock</a:t>
                  </a:r>
                  <a:endParaRPr lang="en-US" b="1" dirty="0">
                    <a:solidFill>
                      <a:srgbClr val="1F4E79"/>
                    </a:solidFill>
                  </a:endParaRPr>
                </a:p>
              </p:txBody>
            </p:sp>
          </p:grpSp>
        </p:grpSp>
      </p:grpSp>
      <p:sp>
        <p:nvSpPr>
          <p:cNvPr id="10" name="Arc 9"/>
          <p:cNvSpPr/>
          <p:nvPr/>
        </p:nvSpPr>
        <p:spPr>
          <a:xfrm rot="2134564">
            <a:off x="6106924" y="3580785"/>
            <a:ext cx="2402506" cy="2723379"/>
          </a:xfrm>
          <a:prstGeom prst="arc">
            <a:avLst/>
          </a:prstGeom>
          <a:noFill/>
          <a:ln w="57150">
            <a:solidFill>
              <a:srgbClr val="00B050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34" idx="2"/>
            <a:endCxn id="30" idx="0"/>
          </p:cNvCxnSpPr>
          <p:nvPr/>
        </p:nvCxnSpPr>
        <p:spPr>
          <a:xfrm flipH="1">
            <a:off x="7190229" y="3864439"/>
            <a:ext cx="371786" cy="456996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>
            <a:off x="3512534" y="4666875"/>
            <a:ext cx="659551" cy="197860"/>
          </a:xfrm>
          <a:prstGeom prst="rightArrow">
            <a:avLst>
              <a:gd name="adj1" fmla="val 43581"/>
              <a:gd name="adj2" fmla="val 62422"/>
            </a:avLst>
          </a:prstGeom>
          <a:solidFill>
            <a:schemeClr val="accent5">
              <a:lumMod val="50000"/>
            </a:schemeClr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481136" y="6293936"/>
            <a:ext cx="659551" cy="197860"/>
          </a:xfrm>
          <a:prstGeom prst="rightArrow">
            <a:avLst>
              <a:gd name="adj1" fmla="val 43581"/>
              <a:gd name="adj2" fmla="val 62422"/>
            </a:avLst>
          </a:prstGeom>
          <a:solidFill>
            <a:schemeClr val="accent5">
              <a:lumMod val="50000"/>
            </a:schemeClr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632" y="2447500"/>
            <a:ext cx="5566130" cy="391397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4632" y="1664208"/>
            <a:ext cx="8002059" cy="73152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Royalty model at projected scale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943600" y="2941045"/>
            <a:ext cx="26162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F4E79"/>
                </a:solidFill>
              </a:rPr>
              <a:t>Over 120 acres*,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1F4E79"/>
                </a:solidFill>
              </a:rPr>
              <a:t>royalty on a 10% improvement in yield is $1.35M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1F4E79"/>
                </a:solidFill>
              </a:rPr>
              <a:t>royalty on a 25% improvement in yield is $3.38M</a:t>
            </a:r>
            <a:endParaRPr lang="en-US" sz="2400" dirty="0">
              <a:solidFill>
                <a:srgbClr val="1F4E79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760601" y="3214866"/>
            <a:ext cx="2997926" cy="1342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72986" y="6176805"/>
            <a:ext cx="337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D673D"/>
                </a:solidFill>
              </a:rPr>
              <a:t>* 1000s of acres in production</a:t>
            </a:r>
            <a:endParaRPr lang="en-US" b="1" dirty="0">
              <a:solidFill>
                <a:srgbClr val="7D673D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90254" y="2447500"/>
            <a:ext cx="2715059" cy="540008"/>
            <a:chOff x="1894871" y="2444262"/>
            <a:chExt cx="2715059" cy="540008"/>
          </a:xfrm>
        </p:grpSpPr>
        <p:grpSp>
          <p:nvGrpSpPr>
            <p:cNvPr id="5" name="Group 4"/>
            <p:cNvGrpSpPr/>
            <p:nvPr/>
          </p:nvGrpSpPr>
          <p:grpSpPr>
            <a:xfrm>
              <a:off x="1894871" y="2444262"/>
              <a:ext cx="2715059" cy="298450"/>
              <a:chOff x="1894871" y="2444262"/>
              <a:chExt cx="2715059" cy="29845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94871" y="2444262"/>
                <a:ext cx="2236931" cy="298450"/>
              </a:xfrm>
              <a:prstGeom prst="rect">
                <a:avLst/>
              </a:prstGeom>
              <a:noFill/>
              <a:ln w="28575">
                <a:noFill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b="1" dirty="0" smtClean="0">
                    <a:solidFill>
                      <a:srgbClr val="7D673D"/>
                    </a:solidFill>
                  </a:rPr>
                  <a:t>Pacific Hybreed royalty</a:t>
                </a:r>
                <a:endParaRPr lang="en-US" b="1" dirty="0">
                  <a:solidFill>
                    <a:srgbClr val="7D673D"/>
                  </a:solidFill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4219406" y="2540115"/>
                <a:ext cx="390524" cy="105886"/>
              </a:xfrm>
              <a:prstGeom prst="rect">
                <a:avLst/>
              </a:prstGeom>
              <a:solidFill>
                <a:srgbClr val="7D673D"/>
              </a:solidFill>
              <a:ln>
                <a:solidFill>
                  <a:srgbClr val="7D67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20%</a:t>
                </a:r>
                <a:endParaRPr lang="en-US" sz="9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771748" y="2685820"/>
              <a:ext cx="1838181" cy="298450"/>
              <a:chOff x="2771748" y="2685820"/>
              <a:chExt cx="1838181" cy="29845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771748" y="2685820"/>
                <a:ext cx="1360054" cy="298450"/>
              </a:xfrm>
              <a:prstGeom prst="rect">
                <a:avLst/>
              </a:prstGeom>
              <a:noFill/>
              <a:ln w="28575">
                <a:noFill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b="1" dirty="0" smtClean="0">
                    <a:solidFill>
                      <a:srgbClr val="00B050"/>
                    </a:solidFill>
                  </a:rPr>
                  <a:t>Grower share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19406" y="2782102"/>
                <a:ext cx="390523" cy="105886"/>
              </a:xfrm>
              <a:prstGeom prst="rect">
                <a:avLst/>
              </a:prstGeom>
              <a:solidFill>
                <a:srgbClr val="33CC33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80</a:t>
                </a:r>
                <a:r>
                  <a:rPr lang="en-US" sz="900" dirty="0"/>
                  <a:t>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2400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4632" y="1664208"/>
            <a:ext cx="6512003" cy="84299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Revenue streams ($1000s)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69444644"/>
              </p:ext>
            </p:extLst>
          </p:nvPr>
        </p:nvGraphicFramePr>
        <p:xfrm>
          <a:off x="736600" y="2604627"/>
          <a:ext cx="7619998" cy="3300873"/>
        </p:xfrm>
        <a:graphic>
          <a:graphicData uri="http://schemas.openxmlformats.org/drawingml/2006/table">
            <a:tbl>
              <a:tblPr firstRow="1" firstCol="1" lastRow="1">
                <a:tableStyleId>{5C22544A-7EE6-4342-B048-85BDC9FD1C3A}</a:tableStyleId>
              </a:tblPr>
              <a:tblGrid>
                <a:gridCol w="1584283">
                  <a:extLst>
                    <a:ext uri="{9D8B030D-6E8A-4147-A177-3AD203B41FA5}">
                      <a16:colId xmlns:a16="http://schemas.microsoft.com/office/drawing/2014/main" xmlns="" val="385303408"/>
                    </a:ext>
                  </a:extLst>
                </a:gridCol>
                <a:gridCol w="862245">
                  <a:extLst>
                    <a:ext uri="{9D8B030D-6E8A-4147-A177-3AD203B41FA5}">
                      <a16:colId xmlns:a16="http://schemas.microsoft.com/office/drawing/2014/main" xmlns="" val="4010426670"/>
                    </a:ext>
                  </a:extLst>
                </a:gridCol>
                <a:gridCol w="862245">
                  <a:extLst>
                    <a:ext uri="{9D8B030D-6E8A-4147-A177-3AD203B41FA5}">
                      <a16:colId xmlns:a16="http://schemas.microsoft.com/office/drawing/2014/main" xmlns="" val="2615189180"/>
                    </a:ext>
                  </a:extLst>
                </a:gridCol>
                <a:gridCol w="862245">
                  <a:extLst>
                    <a:ext uri="{9D8B030D-6E8A-4147-A177-3AD203B41FA5}">
                      <a16:colId xmlns:a16="http://schemas.microsoft.com/office/drawing/2014/main" xmlns="" val="721326371"/>
                    </a:ext>
                  </a:extLst>
                </a:gridCol>
                <a:gridCol w="862245">
                  <a:extLst>
                    <a:ext uri="{9D8B030D-6E8A-4147-A177-3AD203B41FA5}">
                      <a16:colId xmlns:a16="http://schemas.microsoft.com/office/drawing/2014/main" xmlns="" val="1257573467"/>
                    </a:ext>
                  </a:extLst>
                </a:gridCol>
                <a:gridCol w="862245">
                  <a:extLst>
                    <a:ext uri="{9D8B030D-6E8A-4147-A177-3AD203B41FA5}">
                      <a16:colId xmlns:a16="http://schemas.microsoft.com/office/drawing/2014/main" xmlns="" val="218092774"/>
                    </a:ext>
                  </a:extLst>
                </a:gridCol>
                <a:gridCol w="862245">
                  <a:extLst>
                    <a:ext uri="{9D8B030D-6E8A-4147-A177-3AD203B41FA5}">
                      <a16:colId xmlns:a16="http://schemas.microsoft.com/office/drawing/2014/main" xmlns="" val="1476470431"/>
                    </a:ext>
                  </a:extLst>
                </a:gridCol>
                <a:gridCol w="862245">
                  <a:extLst>
                    <a:ext uri="{9D8B030D-6E8A-4147-A177-3AD203B41FA5}">
                      <a16:colId xmlns:a16="http://schemas.microsoft.com/office/drawing/2014/main" xmlns="" val="1918496907"/>
                    </a:ext>
                  </a:extLst>
                </a:gridCol>
              </a:tblGrid>
              <a:tr h="480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" marR="8548" marT="854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" marR="8548" marT="854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" marR="8548" marT="8548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" marR="8548" marT="8548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" marR="8548" marT="8548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" marR="8548" marT="8548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" marR="8548" marT="8548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" marR="8548" marT="8548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09806639"/>
                  </a:ext>
                </a:extLst>
              </a:tr>
              <a:tr h="774132"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Broodstock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$90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$246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$684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$1,734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E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$1,734</a:t>
                      </a:r>
                    </a:p>
                  </a:txBody>
                  <a:tcPr marL="45720" marR="4572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204943932"/>
                  </a:ext>
                </a:extLst>
              </a:tr>
              <a:tr h="650290"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Seed/Setters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</a:t>
                      </a:r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174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$193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$1,077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$1,117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$1,238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$1,257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$1,271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2010419520"/>
                  </a:ext>
                </a:extLst>
              </a:tr>
              <a:tr h="774132"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Royalties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*$562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$639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$1,322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$1,535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$3,134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1F4E79"/>
                          </a:solidFill>
                          <a:effectLst/>
                          <a:latin typeface="+mn-lt"/>
                        </a:rPr>
                        <a:t>$3,782</a:t>
                      </a:r>
                      <a:endParaRPr lang="en-US" sz="1800" b="0" i="0" u="none" strike="noStrike" dirty="0">
                        <a:solidFill>
                          <a:srgbClr val="1F4E79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3093685124"/>
                  </a:ext>
                </a:extLst>
              </a:tr>
              <a:tr h="621731"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$174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$755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$1,806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$2,685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$3,457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$6,125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$6,787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xmlns="" val="238391605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350690" y="6096000"/>
            <a:ext cx="3139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D673D"/>
                </a:solidFill>
              </a:rPr>
              <a:t>*Royalty revenue in 4</a:t>
            </a:r>
            <a:r>
              <a:rPr lang="en-US" sz="1600" baseline="30000" dirty="0" smtClean="0">
                <a:solidFill>
                  <a:srgbClr val="7D673D"/>
                </a:solidFill>
              </a:rPr>
              <a:t>th</a:t>
            </a:r>
            <a:r>
              <a:rPr lang="en-US" sz="1600" dirty="0" smtClean="0">
                <a:solidFill>
                  <a:srgbClr val="7D673D"/>
                </a:solidFill>
              </a:rPr>
              <a:t> quarter</a:t>
            </a:r>
            <a:endParaRPr lang="en-US" sz="1600" dirty="0">
              <a:solidFill>
                <a:srgbClr val="7D67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69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484632" y="1664208"/>
            <a:ext cx="6512003" cy="84299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Profitability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5840" y="2147320"/>
            <a:ext cx="713232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598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4632" y="1664208"/>
            <a:ext cx="7886700" cy="73152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Sales channels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22359" y="2421464"/>
            <a:ext cx="2517554" cy="1770731"/>
            <a:chOff x="750627" y="1912804"/>
            <a:chExt cx="2322095" cy="177073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811631" y="1912804"/>
              <a:ext cx="2118559" cy="117909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chemeClr val="accent6">
                  <a:lumMod val="75000"/>
                </a:schemeClr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TextBox 14"/>
            <p:cNvSpPr txBox="1"/>
            <p:nvPr/>
          </p:nvSpPr>
          <p:spPr>
            <a:xfrm>
              <a:off x="750627" y="3160315"/>
              <a:ext cx="232209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</a:rPr>
                <a:t>Pacific Hybreed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4608" y="2532642"/>
            <a:ext cx="8689177" cy="1429278"/>
            <a:chOff x="124608" y="2532642"/>
            <a:chExt cx="8689177" cy="1429278"/>
          </a:xfrm>
        </p:grpSpPr>
        <p:sp>
          <p:nvSpPr>
            <p:cNvPr id="16" name="TextBox 15"/>
            <p:cNvSpPr txBox="1"/>
            <p:nvPr/>
          </p:nvSpPr>
          <p:spPr>
            <a:xfrm>
              <a:off x="5863757" y="2532642"/>
              <a:ext cx="2950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Taylor Shellfish Farms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3976" y="3112591"/>
              <a:ext cx="28624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Coast </a:t>
              </a:r>
              <a:r>
                <a:rPr lang="en-US" sz="2400" b="1" dirty="0" err="1" smtClean="0">
                  <a:solidFill>
                    <a:schemeClr val="accent1">
                      <a:lumMod val="50000"/>
                    </a:schemeClr>
                  </a:solidFill>
                </a:rPr>
                <a:t>Seafoods</a:t>
              </a:r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,</a:t>
              </a:r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 Pacific Seafood Kona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4608" y="2532769"/>
              <a:ext cx="28098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Whiskey Creek Shellfish Hatchery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8120" y="3500255"/>
              <a:ext cx="2586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Hawaiian Shellfish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9548" y="5244134"/>
            <a:ext cx="8166072" cy="461665"/>
            <a:chOff x="276101" y="5143656"/>
            <a:chExt cx="8166072" cy="461665"/>
          </a:xfrm>
        </p:grpSpPr>
        <p:sp>
          <p:nvSpPr>
            <p:cNvPr id="22" name="TextBox 21"/>
            <p:cNvSpPr txBox="1"/>
            <p:nvPr/>
          </p:nvSpPr>
          <p:spPr>
            <a:xfrm>
              <a:off x="5855800" y="5143656"/>
              <a:ext cx="2586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 smtClean="0">
                  <a:solidFill>
                    <a:schemeClr val="accent1">
                      <a:lumMod val="50000"/>
                    </a:schemeClr>
                  </a:solidFill>
                </a:rPr>
                <a:t>OceansAlaska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6101" y="5143656"/>
              <a:ext cx="3038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Oregon Oyster Farms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69427" y="5143656"/>
              <a:ext cx="2586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Big Cove Shellfish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59996" y="5825553"/>
            <a:ext cx="7714975" cy="461665"/>
            <a:chOff x="980167" y="5717204"/>
            <a:chExt cx="7714975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980167" y="5717204"/>
              <a:ext cx="2586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Island Scallops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58686" y="5717204"/>
              <a:ext cx="3136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 smtClean="0">
                  <a:solidFill>
                    <a:schemeClr val="accent1">
                      <a:lumMod val="50000"/>
                    </a:schemeClr>
                  </a:solidFill>
                </a:rPr>
                <a:t>Acuacultura</a:t>
              </a:r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 Robles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53673" y="5717204"/>
              <a:ext cx="1417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Sol Azul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55225" y="4722592"/>
            <a:ext cx="5694394" cy="461665"/>
            <a:chOff x="1641545" y="4656363"/>
            <a:chExt cx="5694394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749566" y="4656363"/>
              <a:ext cx="2586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Seattle Shellfish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41545" y="4656363"/>
              <a:ext cx="276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 smtClean="0">
                  <a:solidFill>
                    <a:schemeClr val="accent1">
                      <a:lumMod val="50000"/>
                    </a:schemeClr>
                  </a:solidFill>
                </a:rPr>
                <a:t>Legoe</a:t>
              </a:r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 Bay Shellfish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83854" y="4158528"/>
            <a:ext cx="7813894" cy="466897"/>
            <a:chOff x="683854" y="4158528"/>
            <a:chExt cx="7813894" cy="466897"/>
          </a:xfrm>
        </p:grpSpPr>
        <p:grpSp>
          <p:nvGrpSpPr>
            <p:cNvPr id="5" name="Group 4"/>
            <p:cNvGrpSpPr/>
            <p:nvPr/>
          </p:nvGrpSpPr>
          <p:grpSpPr>
            <a:xfrm>
              <a:off x="683854" y="4158529"/>
              <a:ext cx="7813894" cy="466896"/>
              <a:chOff x="504503" y="4131368"/>
              <a:chExt cx="7813894" cy="46689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732024" y="4131368"/>
                <a:ext cx="25863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Troutlodge Marine</a:t>
                </a:r>
                <a:endParaRPr lang="en-US" sz="2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04503" y="4136599"/>
                <a:ext cx="25863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Hog Island Oyster </a:t>
                </a:r>
                <a:endParaRPr lang="en-US" sz="2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227492" y="4158528"/>
              <a:ext cx="2689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Chuckanut Shellfish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0845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4632" y="1664208"/>
            <a:ext cx="7886700" cy="73152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Team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1809" y="2417388"/>
            <a:ext cx="32968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37727"/>
                </a:solidFill>
              </a:rPr>
              <a:t>Joth P. Davis, PhD</a:t>
            </a:r>
          </a:p>
          <a:p>
            <a:r>
              <a:rPr lang="en-US" sz="2000" dirty="0" smtClean="0">
                <a:solidFill>
                  <a:srgbClr val="3675BD"/>
                </a:solidFill>
              </a:rPr>
              <a:t>Founder, CEO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675BD"/>
                </a:solidFill>
              </a:rPr>
              <a:t>Owner- </a:t>
            </a:r>
            <a:r>
              <a:rPr lang="en-US" sz="2000" dirty="0" err="1" smtClean="0">
                <a:solidFill>
                  <a:srgbClr val="3675BD"/>
                </a:solidFill>
              </a:rPr>
              <a:t>Baywater</a:t>
            </a:r>
            <a:r>
              <a:rPr lang="en-US" sz="2000" dirty="0" smtClean="0">
                <a:solidFill>
                  <a:srgbClr val="3675BD"/>
                </a:solidFill>
              </a:rPr>
              <a:t> Shellfish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675BD"/>
                </a:solidFill>
              </a:rPr>
              <a:t>Faculty, UW School of Fisheries &amp; Aquatic Sciences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675BD"/>
                </a:solidFill>
              </a:rPr>
              <a:t>PI on numerous restoration and enhancement research projects</a:t>
            </a:r>
          </a:p>
          <a:p>
            <a:endParaRPr lang="en-US" sz="2000" dirty="0">
              <a:solidFill>
                <a:srgbClr val="3675B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3203" y="2309354"/>
            <a:ext cx="3085277" cy="2616101"/>
          </a:xfrm>
          <a:prstGeom prst="rect">
            <a:avLst/>
          </a:prstGeom>
          <a:noFill/>
        </p:spPr>
        <p:txBody>
          <a:bodyPr wrap="square" lIns="91440" rIns="0" rtlCol="0">
            <a:spAutoFit/>
          </a:bodyPr>
          <a:lstStyle/>
          <a:p>
            <a:r>
              <a:rPr lang="en-US" sz="2400" b="1" dirty="0" smtClean="0">
                <a:solidFill>
                  <a:srgbClr val="937727"/>
                </a:solidFill>
              </a:rPr>
              <a:t>Dennis Hedgecock, PhD</a:t>
            </a:r>
          </a:p>
          <a:p>
            <a:r>
              <a:rPr lang="en-US" sz="2000" dirty="0" smtClean="0">
                <a:solidFill>
                  <a:srgbClr val="3675BD"/>
                </a:solidFill>
              </a:rPr>
              <a:t>Founder, CSO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675BD"/>
                </a:solidFill>
              </a:rPr>
              <a:t>Offield Professor, USC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675BD"/>
                </a:solidFill>
              </a:rPr>
              <a:t>International expert on shellfish genetics, genomics, and breeding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675BD"/>
                </a:solidFill>
              </a:rPr>
              <a:t>135 published papers, over 6000 citations  </a:t>
            </a:r>
            <a:endParaRPr lang="en-US" sz="2000" dirty="0">
              <a:solidFill>
                <a:srgbClr val="3675B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2315" y="4740292"/>
            <a:ext cx="389489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37727"/>
                </a:solidFill>
              </a:rPr>
              <a:t>Jon Kroman</a:t>
            </a:r>
          </a:p>
          <a:p>
            <a:r>
              <a:rPr lang="en-US" sz="2000" dirty="0" smtClean="0">
                <a:solidFill>
                  <a:srgbClr val="3675BD"/>
                </a:solidFill>
              </a:rPr>
              <a:t>CDO and General Counsel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675BD"/>
                </a:solidFill>
              </a:rPr>
              <a:t>30+ years legal and organizational development experience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675BD"/>
                </a:solidFill>
              </a:rPr>
              <a:t>Extensive work with sustainability nonprofits and businesses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30610" y="2547022"/>
            <a:ext cx="1236270" cy="1645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1704" y="2447167"/>
            <a:ext cx="1231499" cy="1646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744407" y="4886249"/>
            <a:ext cx="1307908" cy="165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38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91146" y="2444299"/>
            <a:ext cx="1407829" cy="186475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4632" y="1664208"/>
            <a:ext cx="7886700" cy="73152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Marketing activities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144089" y="4664400"/>
            <a:ext cx="3385751" cy="1982748"/>
            <a:chOff x="281244" y="4772025"/>
            <a:chExt cx="3385751" cy="198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871409" y="4772025"/>
              <a:ext cx="2205423" cy="1428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81244" y="6200775"/>
              <a:ext cx="338575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National Shellfisheries Association</a:t>
              </a:r>
            </a:p>
            <a:p>
              <a:pPr algn="ctr"/>
              <a:r>
                <a:rPr lang="en-US" sz="1200" dirty="0" smtClean="0">
                  <a:solidFill>
                    <a:schemeClr val="accent6">
                      <a:lumMod val="50000"/>
                    </a:schemeClr>
                  </a:solidFill>
                </a:rPr>
                <a:t>Established 1908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4089" y="2393643"/>
            <a:ext cx="2505205" cy="2138542"/>
            <a:chOff x="487526" y="2444299"/>
            <a:chExt cx="2505205" cy="21385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813823" y="2444299"/>
              <a:ext cx="1852612" cy="162446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87526" y="4059621"/>
              <a:ext cx="2505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FrankRuehl" panose="020E0503060101010101" pitchFamily="34" charset="-79"/>
                  <a:cs typeface="FrankRuehl" panose="020E0503060101010101" pitchFamily="34" charset="-79"/>
                </a:rPr>
                <a:t>PACIFIC COAST SHELLFISH GROWERS ASSOCIATION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55494" y="3266649"/>
            <a:ext cx="2276475" cy="1066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483437" y="2091124"/>
            <a:ext cx="1463040" cy="1898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7927" y="1798219"/>
            <a:ext cx="1428750" cy="187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483114" y="4903956"/>
            <a:ext cx="1371600" cy="18744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451554" y="4623935"/>
            <a:ext cx="1423795" cy="1839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27927" y="4309055"/>
            <a:ext cx="14287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98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4632" y="1664208"/>
            <a:ext cx="7886700" cy="73152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Partners &amp; resources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01" y="2424508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9800" y="4005311"/>
            <a:ext cx="2926334" cy="1614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457" y="2650848"/>
            <a:ext cx="1150620" cy="115062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62471" y="3886263"/>
            <a:ext cx="1176079" cy="1176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050524" y="5140483"/>
            <a:ext cx="2133759" cy="11998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242917" y="5751860"/>
            <a:ext cx="2674180" cy="101946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281780" y="4420024"/>
            <a:ext cx="1196006" cy="11960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1573" y="3589308"/>
            <a:ext cx="2467642" cy="13826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39821" y="1711833"/>
            <a:ext cx="1341120" cy="132588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17404" y="1460373"/>
            <a:ext cx="1828800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949390" y="3207386"/>
            <a:ext cx="3759327" cy="2954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163635" y="5740390"/>
            <a:ext cx="2247158" cy="10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071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982" y="1664208"/>
            <a:ext cx="8659368" cy="73152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</a:rPr>
              <a:t>International opportunity ($18B global market) </a:t>
            </a:r>
            <a:endParaRPr lang="en-US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93008" y="2369643"/>
            <a:ext cx="7757983" cy="4431365"/>
            <a:chOff x="693008" y="2369643"/>
            <a:chExt cx="7757983" cy="4431365"/>
          </a:xfrm>
        </p:grpSpPr>
        <p:grpSp>
          <p:nvGrpSpPr>
            <p:cNvPr id="3" name="Group 2"/>
            <p:cNvGrpSpPr/>
            <p:nvPr/>
          </p:nvGrpSpPr>
          <p:grpSpPr>
            <a:xfrm>
              <a:off x="693008" y="2369643"/>
              <a:ext cx="7757983" cy="4338133"/>
              <a:chOff x="693008" y="2369643"/>
              <a:chExt cx="7757983" cy="4338133"/>
            </a:xfrm>
          </p:grpSpPr>
          <p:sp>
            <p:nvSpPr>
              <p:cNvPr id="22" name="Arc 21"/>
              <p:cNvSpPr/>
              <p:nvPr/>
            </p:nvSpPr>
            <p:spPr>
              <a:xfrm rot="18823129">
                <a:off x="4728862" y="2645041"/>
                <a:ext cx="3045166" cy="3077880"/>
              </a:xfrm>
              <a:prstGeom prst="arc">
                <a:avLst>
                  <a:gd name="adj1" fmla="val 16200000"/>
                  <a:gd name="adj2" fmla="val 489250"/>
                </a:avLst>
              </a:prstGeom>
              <a:ln w="38100">
                <a:solidFill>
                  <a:srgbClr val="FFFF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693008" y="2369643"/>
                <a:ext cx="7757983" cy="4338133"/>
                <a:chOff x="693008" y="2369643"/>
                <a:chExt cx="7757983" cy="4338133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stretch/>
              </p:blipFill>
              <p:spPr>
                <a:xfrm>
                  <a:off x="693008" y="2369643"/>
                  <a:ext cx="7757983" cy="3909881"/>
                </a:xfrm>
                <a:prstGeom prst="rect">
                  <a:avLst/>
                </a:prstGeom>
                <a:effectLst>
                  <a:softEdge rad="31750"/>
                </a:effectLst>
              </p:spPr>
            </p:pic>
            <p:sp>
              <p:nvSpPr>
                <p:cNvPr id="9" name="Oval 8"/>
                <p:cNvSpPr/>
                <p:nvPr/>
              </p:nvSpPr>
              <p:spPr>
                <a:xfrm>
                  <a:off x="4437591" y="3807584"/>
                  <a:ext cx="91440" cy="9144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2903294" y="3384559"/>
                  <a:ext cx="91440" cy="9144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3381165" y="5168609"/>
                  <a:ext cx="91440" cy="9144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6006899" y="5253325"/>
                  <a:ext cx="91440" cy="9144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Arc 12"/>
                <p:cNvSpPr/>
                <p:nvPr/>
              </p:nvSpPr>
              <p:spPr>
                <a:xfrm rot="16200000">
                  <a:off x="4424761" y="3281765"/>
                  <a:ext cx="1133912" cy="1022694"/>
                </a:xfrm>
                <a:prstGeom prst="arc">
                  <a:avLst/>
                </a:prstGeom>
                <a:ln w="38100">
                  <a:solidFill>
                    <a:schemeClr val="accent6">
                      <a:lumMod val="40000"/>
                      <a:lumOff val="6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Arc 17"/>
                <p:cNvSpPr/>
                <p:nvPr/>
              </p:nvSpPr>
              <p:spPr>
                <a:xfrm rot="5400000">
                  <a:off x="3984283" y="2765833"/>
                  <a:ext cx="1149392" cy="1031231"/>
                </a:xfrm>
                <a:prstGeom prst="arc">
                  <a:avLst/>
                </a:prstGeom>
                <a:ln w="38100">
                  <a:solidFill>
                    <a:srgbClr val="FFFF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Arc 18"/>
                <p:cNvSpPr/>
                <p:nvPr/>
              </p:nvSpPr>
              <p:spPr>
                <a:xfrm rot="20065379">
                  <a:off x="2284085" y="3310169"/>
                  <a:ext cx="2273592" cy="1925269"/>
                </a:xfrm>
                <a:prstGeom prst="arc">
                  <a:avLst>
                    <a:gd name="adj1" fmla="val 16200000"/>
                    <a:gd name="adj2" fmla="val 35678"/>
                  </a:avLst>
                </a:prstGeom>
                <a:ln w="38100">
                  <a:solidFill>
                    <a:srgbClr val="FFFF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Arc 19"/>
                <p:cNvSpPr/>
                <p:nvPr/>
              </p:nvSpPr>
              <p:spPr>
                <a:xfrm rot="14960442">
                  <a:off x="3695669" y="3498711"/>
                  <a:ext cx="2184084" cy="2799212"/>
                </a:xfrm>
                <a:prstGeom prst="arc">
                  <a:avLst>
                    <a:gd name="adj1" fmla="val 16752170"/>
                    <a:gd name="adj2" fmla="val 21593119"/>
                  </a:avLst>
                </a:prstGeom>
                <a:ln w="38100">
                  <a:solidFill>
                    <a:srgbClr val="FFFF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Arc 20"/>
                <p:cNvSpPr/>
                <p:nvPr/>
              </p:nvSpPr>
              <p:spPr>
                <a:xfrm rot="21438182">
                  <a:off x="3194483" y="3855607"/>
                  <a:ext cx="2852619" cy="2852169"/>
                </a:xfrm>
                <a:prstGeom prst="arc">
                  <a:avLst/>
                </a:prstGeom>
                <a:ln w="38100">
                  <a:solidFill>
                    <a:srgbClr val="FFFF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Arc 23"/>
                <p:cNvSpPr/>
                <p:nvPr/>
              </p:nvSpPr>
              <p:spPr>
                <a:xfrm rot="13681007">
                  <a:off x="3976833" y="3405461"/>
                  <a:ext cx="1805078" cy="2364406"/>
                </a:xfrm>
                <a:prstGeom prst="arc">
                  <a:avLst>
                    <a:gd name="adj1" fmla="val 16530545"/>
                    <a:gd name="adj2" fmla="val 21593119"/>
                  </a:avLst>
                </a:prstGeom>
                <a:ln w="38100">
                  <a:solidFill>
                    <a:srgbClr val="FFFF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Arc 24"/>
              <p:cNvSpPr/>
              <p:nvPr/>
            </p:nvSpPr>
            <p:spPr>
              <a:xfrm rot="187979">
                <a:off x="2984799" y="3810200"/>
                <a:ext cx="4973541" cy="2542833"/>
              </a:xfrm>
              <a:prstGeom prst="arc">
                <a:avLst>
                  <a:gd name="adj1" fmla="val 13965909"/>
                  <a:gd name="adj2" fmla="val 21305158"/>
                </a:avLst>
              </a:prstGeom>
              <a:ln w="38100">
                <a:solidFill>
                  <a:srgbClr val="FFFF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Arc 27"/>
            <p:cNvSpPr/>
            <p:nvPr/>
          </p:nvSpPr>
          <p:spPr>
            <a:xfrm rot="18823129">
              <a:off x="3812872" y="3043780"/>
              <a:ext cx="4213253" cy="3301204"/>
            </a:xfrm>
            <a:prstGeom prst="arc">
              <a:avLst>
                <a:gd name="adj1" fmla="val 15491034"/>
                <a:gd name="adj2" fmla="val 21379029"/>
              </a:avLst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5-Point Star 28"/>
            <p:cNvSpPr/>
            <p:nvPr/>
          </p:nvSpPr>
          <p:spPr>
            <a:xfrm>
              <a:off x="4953142" y="3072110"/>
              <a:ext cx="274320" cy="27432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3675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2704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11" name="TextBox 10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457199" y="2307075"/>
            <a:ext cx="41629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Terms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200" b="1" i="0" u="sng" strike="noStrike" kern="1200" cap="none" spc="0" normalizeH="0" baseline="0" noProof="0" dirty="0" smtClean="0">
              <a:ln>
                <a:noFill/>
              </a:ln>
              <a:solidFill>
                <a:srgbClr val="3675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</a:rPr>
              <a:t>$500,000 total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4000" dirty="0" smtClean="0">
                <a:solidFill>
                  <a:srgbClr val="3675BD"/>
                </a:solidFill>
                <a:latin typeface="Calibri"/>
              </a:rPr>
              <a:t>8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</a:rPr>
              <a:t>% accrued interest; 18</a:t>
            </a:r>
            <a:r>
              <a:rPr lang="en-US" sz="4000" dirty="0" smtClean="0">
                <a:solidFill>
                  <a:srgbClr val="3675BD"/>
                </a:solidFill>
                <a:latin typeface="Calibri"/>
              </a:rPr>
              <a:t>-month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</a:rPr>
              <a:t> maturity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3675BD"/>
              </a:solidFill>
              <a:effectLst/>
              <a:uLnTx/>
              <a:uFillTx/>
              <a:latin typeface="Calibri"/>
            </a:endParaRPr>
          </a:p>
          <a:p>
            <a:pPr lvl="0"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</a:rPr>
              <a:t>Automatic conversion on next round ($7</a:t>
            </a:r>
            <a:r>
              <a:rPr lang="en-US" sz="4000" dirty="0" smtClean="0">
                <a:solidFill>
                  <a:srgbClr val="3675BD"/>
                </a:solidFill>
                <a:latin typeface="Calibri"/>
              </a:rPr>
              <a:t>50,000 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</a:rPr>
              <a:t>priced equity)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</a:rPr>
              <a:t>at discounted 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</a:rPr>
              <a:t>price (</a:t>
            </a:r>
            <a:r>
              <a:rPr lang="en-US" sz="4000" dirty="0" smtClean="0">
                <a:solidFill>
                  <a:srgbClr val="3675BD"/>
                </a:solidFill>
              </a:rPr>
              <a:t>80%) 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3675BD"/>
              </a:solidFill>
              <a:effectLst/>
              <a:uLnTx/>
              <a:uFillTx/>
              <a:latin typeface="Calibri"/>
            </a:endParaRPr>
          </a:p>
          <a:p>
            <a:pPr>
              <a:defRPr/>
            </a:pPr>
            <a:r>
              <a:rPr lang="en-US" sz="4000" dirty="0" smtClean="0">
                <a:solidFill>
                  <a:srgbClr val="3675BD"/>
                </a:solidFill>
              </a:rPr>
              <a:t>$5M valuation cap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3675BD"/>
              </a:solidFill>
              <a:effectLst/>
              <a:uLnTx/>
              <a:uFillTx/>
              <a:latin typeface="Calibri"/>
            </a:endParaRPr>
          </a:p>
          <a:p>
            <a:pPr lvl="0"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</a:rPr>
              <a:t>Optional conversion </a:t>
            </a:r>
            <a:r>
              <a:rPr lang="en-US" sz="4000" dirty="0" smtClean="0">
                <a:solidFill>
                  <a:srgbClr val="3675BD"/>
                </a:solidFill>
              </a:rPr>
              <a:t>at valuation cap on</a:t>
            </a:r>
            <a:r>
              <a:rPr lang="en-US" sz="4000" dirty="0" smtClean="0">
                <a:solidFill>
                  <a:srgbClr val="3675BD"/>
                </a:solidFill>
                <a:latin typeface="Calibri"/>
              </a:rPr>
              <a:t> or before maturity 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</a:rPr>
              <a:t>if no prior equity sale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</a:rPr>
              <a:t>$25,000 minimum investment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675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4572000" y="2307075"/>
            <a:ext cx="4114800" cy="4525963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of Proceeds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200" b="1" i="0" u="sng" strike="noStrike" kern="1200" cap="none" spc="0" normalizeH="0" baseline="0" noProof="0" dirty="0" smtClean="0">
              <a:ln>
                <a:noFill/>
              </a:ln>
              <a:solidFill>
                <a:srgbClr val="3675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800100">
              <a:lnSpc>
                <a:spcPct val="80000"/>
              </a:lnSpc>
              <a:spcBef>
                <a:spcPts val="528"/>
              </a:spcBef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  <a:ea typeface="Microsoft Sans Serif" panose="020B0604020202020204" pitchFamily="34" charset="0"/>
                <a:cs typeface="Microsoft Sans Serif" panose="020B0604020202020204" pitchFamily="34" charset="0"/>
              </a:rPr>
              <a:t>Hire production staff and other key employees </a:t>
            </a:r>
          </a:p>
          <a:p>
            <a:pPr marL="800100">
              <a:lnSpc>
                <a:spcPct val="80000"/>
              </a:lnSpc>
              <a:spcBef>
                <a:spcPts val="528"/>
              </a:spcBef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  <a:ea typeface="Microsoft Sans Serif" panose="020B0604020202020204" pitchFamily="34" charset="0"/>
                <a:cs typeface="Microsoft Sans Serif" panose="020B0604020202020204" pitchFamily="34" charset="0"/>
              </a:rPr>
              <a:t>Ac</a:t>
            </a:r>
            <a:r>
              <a:rPr lang="en-US" sz="2200" dirty="0" smtClean="0">
                <a:solidFill>
                  <a:srgbClr val="3675BD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quire Manchester facilities &amp; equipment from Baywater </a:t>
            </a:r>
          </a:p>
          <a:p>
            <a:pPr marL="800100">
              <a:lnSpc>
                <a:spcPct val="80000"/>
              </a:lnSpc>
              <a:spcBef>
                <a:spcPts val="528"/>
              </a:spcBef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  <a:ea typeface="Microsoft Sans Serif" panose="020B0604020202020204" pitchFamily="34" charset="0"/>
                <a:cs typeface="Microsoft Sans Serif" panose="020B0604020202020204" pitchFamily="34" charset="0"/>
              </a:rPr>
              <a:t>Create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  <a:ea typeface="Microsoft Sans Serif" panose="020B0604020202020204" pitchFamily="34" charset="0"/>
                <a:cs typeface="Microsoft Sans Serif" panose="020B0604020202020204" pitchFamily="34" charset="0"/>
              </a:rPr>
              <a:t>and sell initial products</a:t>
            </a:r>
          </a:p>
          <a:p>
            <a:pPr marL="800100">
              <a:lnSpc>
                <a:spcPct val="80000"/>
              </a:lnSpc>
              <a:spcBef>
                <a:spcPts val="528"/>
              </a:spcBef>
              <a:defRPr/>
            </a:pPr>
            <a:r>
              <a:rPr lang="en-US" sz="2200" dirty="0" smtClean="0">
                <a:solidFill>
                  <a:srgbClr val="3675BD"/>
                </a:solidFill>
                <a:latin typeface="Calibri"/>
                <a:ea typeface="Microsoft Sans Serif" panose="020B0604020202020204" pitchFamily="34" charset="0"/>
                <a:cs typeface="Microsoft Sans Serif" panose="020B0604020202020204" pitchFamily="34" charset="0"/>
              </a:rPr>
              <a:t>Design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  <a:ea typeface="Microsoft Sans Serif" panose="020B0604020202020204" pitchFamily="34" charset="0"/>
                <a:cs typeface="Microsoft Sans Serif" panose="020B0604020202020204" pitchFamily="34" charset="0"/>
              </a:rPr>
              <a:t> Hilo and expanded Manchester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675BD"/>
                </a:solidFill>
                <a:effectLst/>
                <a:uLnTx/>
                <a:uFillTx/>
                <a:latin typeface="Calibri"/>
                <a:ea typeface="Microsoft Sans Serif" panose="020B0604020202020204" pitchFamily="34" charset="0"/>
                <a:cs typeface="Microsoft Sans Serif" panose="020B0604020202020204" pitchFamily="34" charset="0"/>
              </a:rPr>
              <a:t> facilities</a:t>
            </a:r>
          </a:p>
          <a:p>
            <a:pPr marL="800100">
              <a:lnSpc>
                <a:spcPct val="80000"/>
              </a:lnSpc>
              <a:spcBef>
                <a:spcPts val="528"/>
              </a:spcBef>
              <a:defRPr/>
            </a:pPr>
            <a:r>
              <a:rPr lang="en-US" sz="2200" dirty="0" smtClean="0">
                <a:solidFill>
                  <a:srgbClr val="3675BD"/>
                </a:solidFill>
                <a:latin typeface="Calibri"/>
                <a:ea typeface="Microsoft Sans Serif" panose="020B0604020202020204" pitchFamily="34" charset="0"/>
                <a:cs typeface="Microsoft Sans Serif" panose="020B0604020202020204" pitchFamily="34" charset="0"/>
              </a:rPr>
              <a:t>Fund joint venture production with Baywater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3675BD"/>
              </a:solidFill>
              <a:effectLst/>
              <a:uLnTx/>
              <a:uFillTx/>
              <a:latin typeface="Calibri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srgbClr val="3675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84632" y="1664208"/>
            <a:ext cx="7886700" cy="73152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Convertible note offering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67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4632" y="1660822"/>
            <a:ext cx="7886700" cy="73152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Global shellfish supplies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66924" y="2101329"/>
            <a:ext cx="3204945" cy="23258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66924" y="4381151"/>
            <a:ext cx="3204945" cy="23258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24910" y="2805858"/>
            <a:ext cx="4849114" cy="35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983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9844" y="2679960"/>
            <a:ext cx="2824773" cy="1852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95" y="1664208"/>
            <a:ext cx="9037209" cy="7315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Smallholder aquaculture in developing countries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176087" y="4799630"/>
            <a:ext cx="2865435" cy="1724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967911" y="4851009"/>
            <a:ext cx="3208176" cy="1861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595366" y="2282758"/>
            <a:ext cx="1936875" cy="2503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36257" y="4618505"/>
            <a:ext cx="2912710" cy="1691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84580" y="2469504"/>
            <a:ext cx="3689980" cy="2066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3070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1504145" y="2364191"/>
            <a:ext cx="6231934" cy="4215599"/>
            <a:chOff x="1288986" y="2232826"/>
            <a:chExt cx="6583680" cy="4562567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986" y="2232826"/>
              <a:ext cx="6583680" cy="456256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4521" y="2370839"/>
              <a:ext cx="2536824" cy="17320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263473" y="3554187"/>
              <a:ext cx="337761" cy="1592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accent1">
                      <a:lumMod val="50000"/>
                    </a:schemeClr>
                  </a:solidFill>
                </a:rPr>
                <a:t>2015</a:t>
              </a:r>
              <a:endParaRPr lang="en-US" sz="1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4283" y="2623567"/>
              <a:ext cx="337761" cy="1592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accent1">
                      <a:lumMod val="50000"/>
                    </a:schemeClr>
                  </a:solidFill>
                </a:rPr>
                <a:t>2004</a:t>
              </a:r>
              <a:endParaRPr lang="en-US" sz="1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91116" y="2512809"/>
              <a:ext cx="337761" cy="1592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accent1">
                      <a:lumMod val="50000"/>
                    </a:schemeClr>
                  </a:solidFill>
                </a:rPr>
                <a:t>1996</a:t>
              </a:r>
              <a:endParaRPr lang="en-US" sz="1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5" idx="1"/>
            </p:cNvCxnSpPr>
            <p:nvPr/>
          </p:nvCxnSpPr>
          <p:spPr>
            <a:xfrm flipH="1">
              <a:off x="3330028" y="2592432"/>
              <a:ext cx="61088" cy="79622"/>
            </a:xfrm>
            <a:prstGeom prst="straightConnector1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4" idx="1"/>
            </p:cNvCxnSpPr>
            <p:nvPr/>
          </p:nvCxnSpPr>
          <p:spPr>
            <a:xfrm flipH="1">
              <a:off x="3912105" y="2703190"/>
              <a:ext cx="62178" cy="79622"/>
            </a:xfrm>
            <a:prstGeom prst="straightConnector1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0" idx="3"/>
            </p:cNvCxnSpPr>
            <p:nvPr/>
          </p:nvCxnSpPr>
          <p:spPr>
            <a:xfrm>
              <a:off x="4601234" y="3633810"/>
              <a:ext cx="116869" cy="0"/>
            </a:xfrm>
            <a:prstGeom prst="straightConnector1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53395" y="1664208"/>
            <a:ext cx="9037209" cy="7315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Seafood security threatened by stock collapses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458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6179" y="1588"/>
            <a:ext cx="946890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127000">
              <a:srgbClr val="203864"/>
            </a:glow>
            <a:outerShdw blurRad="50800" dist="114300" dir="2700000" sx="36000" sy="36000" algn="ctr" rotWithShape="0">
              <a:srgbClr val="203864"/>
            </a:outerShdw>
          </a:effectLst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63500" dist="114300" dir="2700000" algn="tl">
                    <a:srgbClr val="203864">
                      <a:alpha val="57000"/>
                    </a:srgbClr>
                  </a:outerShdw>
                </a:effectLst>
              </a:rPr>
              <a:t>Shellfish aquaculture benefits</a:t>
            </a:r>
            <a:endParaRPr lang="en-US" b="1" dirty="0">
              <a:solidFill>
                <a:schemeClr val="bg1"/>
              </a:solidFill>
              <a:effectLst>
                <a:outerShdw blurRad="63500" dist="114300" dir="2700000" algn="tl">
                  <a:srgbClr val="203864">
                    <a:alpha val="57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09156"/>
            <a:ext cx="8191500" cy="4423330"/>
          </a:xfrm>
          <a:effectLst>
            <a:glow rad="127000">
              <a:srgbClr val="008080"/>
            </a:glow>
          </a:effectLst>
        </p:spPr>
        <p:txBody>
          <a:bodyPr>
            <a:normAutofit lnSpcReduction="10000"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effectLst>
                  <a:glow rad="50800">
                    <a:srgbClr val="336600">
                      <a:alpha val="80000"/>
                    </a:srgbClr>
                  </a:glow>
                  <a:outerShdw blurRad="38100" dist="114300" dir="2700000" algn="tl">
                    <a:srgbClr val="203864"/>
                  </a:outerShdw>
                </a:effectLst>
              </a:rPr>
              <a:t>Shellfish provide ecosystem services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  <a:effectLst>
                  <a:glow rad="50800">
                    <a:srgbClr val="336600">
                      <a:alpha val="80000"/>
                    </a:srgbClr>
                  </a:glow>
                  <a:outerShdw blurRad="38100" dist="114300" dir="2700000" algn="tl">
                    <a:srgbClr val="203864"/>
                  </a:outerShdw>
                </a:effectLst>
              </a:rPr>
              <a:t>Nutrient sequestration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  <a:effectLst>
                  <a:glow rad="50800">
                    <a:srgbClr val="336600">
                      <a:alpha val="80000"/>
                    </a:srgbClr>
                  </a:glow>
                  <a:outerShdw blurRad="38100" dist="114300" dir="2700000" algn="tl">
                    <a:srgbClr val="203864"/>
                  </a:outerShdw>
                </a:effectLst>
              </a:rPr>
              <a:t>Habitat for other marine animals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  <a:effectLst>
                  <a:glow rad="50800">
                    <a:srgbClr val="336600">
                      <a:alpha val="80000"/>
                    </a:srgbClr>
                  </a:glow>
                  <a:outerShdw blurRad="38100" dist="114300" dir="2700000" algn="tl">
                    <a:srgbClr val="203864"/>
                  </a:outerShdw>
                </a:effectLst>
              </a:rPr>
              <a:t>Filtration, allowing sunlight to reach aquatic plants</a:t>
            </a:r>
          </a:p>
          <a:p>
            <a:r>
              <a:rPr lang="en-US" sz="3000" b="1" dirty="0" smtClean="0">
                <a:solidFill>
                  <a:schemeClr val="bg1"/>
                </a:solidFill>
                <a:effectLst>
                  <a:glow rad="50800">
                    <a:srgbClr val="336600">
                      <a:alpha val="80000"/>
                    </a:srgbClr>
                  </a:glow>
                  <a:outerShdw blurRad="38100" dist="114300" dir="2700000" algn="tl">
                    <a:srgbClr val="203864"/>
                  </a:outerShdw>
                </a:effectLst>
              </a:rPr>
              <a:t>No feed, no added nutrients, just natural production</a:t>
            </a:r>
          </a:p>
          <a:p>
            <a:r>
              <a:rPr lang="en-US" sz="3000" b="1" dirty="0" smtClean="0">
                <a:solidFill>
                  <a:schemeClr val="bg1"/>
                </a:solidFill>
                <a:effectLst>
                  <a:glow rad="50800">
                    <a:srgbClr val="336600">
                      <a:alpha val="80000"/>
                    </a:srgbClr>
                  </a:glow>
                  <a:outerShdw blurRad="38100" dist="114300" dir="2700000" algn="tl">
                    <a:srgbClr val="203864"/>
                  </a:outerShdw>
                </a:effectLst>
              </a:rPr>
              <a:t>No external energy or freshwater (compared to terrestrial protein production)</a:t>
            </a:r>
          </a:p>
          <a:p>
            <a:r>
              <a:rPr lang="en-US" sz="3000" b="1" dirty="0" smtClean="0">
                <a:solidFill>
                  <a:schemeClr val="bg1"/>
                </a:solidFill>
                <a:effectLst>
                  <a:glow rad="50800">
                    <a:srgbClr val="336600">
                      <a:alpha val="80000"/>
                    </a:srgbClr>
                  </a:glow>
                  <a:outerShdw blurRad="38100" dist="114300" dir="2700000" algn="tl">
                    <a:srgbClr val="203864"/>
                  </a:outerShdw>
                </a:effectLst>
              </a:rPr>
              <a:t>Working waterfronts</a:t>
            </a:r>
          </a:p>
          <a:p>
            <a:r>
              <a:rPr lang="en-US" sz="3000" b="1" dirty="0" smtClean="0">
                <a:solidFill>
                  <a:schemeClr val="bg1"/>
                </a:solidFill>
                <a:effectLst>
                  <a:glow rad="50800">
                    <a:srgbClr val="336600">
                      <a:alpha val="80000"/>
                    </a:srgbClr>
                  </a:glow>
                  <a:outerShdw blurRad="38100" dist="114300" dir="2700000" algn="tl">
                    <a:srgbClr val="203864"/>
                  </a:outerShdw>
                </a:effectLst>
              </a:rPr>
              <a:t>Supports multigenerational farms</a:t>
            </a:r>
          </a:p>
          <a:p>
            <a:pPr marL="0" indent="0">
              <a:buNone/>
            </a:pPr>
            <a:endParaRPr lang="en-US" sz="3000" b="1" dirty="0" smtClean="0">
              <a:solidFill>
                <a:schemeClr val="bg1"/>
              </a:solidFill>
              <a:effectLst>
                <a:glow rad="50800">
                  <a:srgbClr val="336600">
                    <a:alpha val="80000"/>
                  </a:srgbClr>
                </a:glow>
                <a:outerShdw blurRad="38100" dist="114300" dir="2700000" algn="tl">
                  <a:srgbClr val="203864"/>
                </a:outerShdw>
              </a:effectLst>
            </a:endParaRPr>
          </a:p>
          <a:p>
            <a:endParaRPr lang="en-US" b="1" dirty="0" smtClean="0">
              <a:solidFill>
                <a:schemeClr val="bg1"/>
              </a:solidFill>
              <a:effectLst>
                <a:glow rad="50800">
                  <a:srgbClr val="336600">
                    <a:alpha val="80000"/>
                  </a:srgbClr>
                </a:glow>
                <a:outerShdw blurRad="38100" dist="114300" dir="2700000" algn="tl">
                  <a:srgbClr val="203864"/>
                </a:outerShdw>
              </a:effectLst>
            </a:endParaRPr>
          </a:p>
          <a:p>
            <a:pPr lvl="1"/>
            <a:endParaRPr lang="en-US" b="1" dirty="0">
              <a:solidFill>
                <a:schemeClr val="bg1"/>
              </a:solidFill>
              <a:effectLst>
                <a:glow rad="50800">
                  <a:srgbClr val="336600">
                    <a:alpha val="80000"/>
                  </a:srgbClr>
                </a:glow>
                <a:outerShdw blurRad="38100" dist="114300" dir="2700000" algn="tl">
                  <a:srgbClr val="203864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880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4632" y="1664208"/>
            <a:ext cx="7886700" cy="73152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Threats to shellfish aquaculture 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2554764"/>
            <a:ext cx="7886700" cy="372045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>
                <a:solidFill>
                  <a:srgbClr val="3675BD"/>
                </a:solidFill>
              </a:rPr>
              <a:t>Acidifying, warming ocean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>
                <a:solidFill>
                  <a:srgbClr val="3675BD"/>
                </a:solidFill>
              </a:rPr>
              <a:t>Limited production capacity in an ever-crowded world with rising sea-levels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>
                <a:solidFill>
                  <a:srgbClr val="3675BD"/>
                </a:solidFill>
              </a:rPr>
              <a:t>Resistance to emerging, virulent diseases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>
                <a:solidFill>
                  <a:srgbClr val="3675BD"/>
                </a:solidFill>
              </a:rPr>
              <a:t>Lack of disciplined breeding programs to generate an adaptive response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4089" y="154462"/>
            <a:ext cx="8179720" cy="1510611"/>
            <a:chOff x="144089" y="154462"/>
            <a:chExt cx="8179720" cy="151061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2353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4089" y="66400"/>
            <a:ext cx="8179720" cy="1601781"/>
            <a:chOff x="144089" y="66400"/>
            <a:chExt cx="8179720" cy="16017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screen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66400"/>
              <a:ext cx="1750782" cy="1601781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1740129" y="1566778"/>
              <a:ext cx="658368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87686" y="1659712"/>
            <a:ext cx="7886700" cy="73025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Our solutions are familiar…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4481136" y="5932380"/>
            <a:ext cx="4348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1F4E79"/>
                </a:solidFill>
              </a:rPr>
              <a:t>Hedgecock et al., 1995. </a:t>
            </a:r>
            <a:r>
              <a:rPr lang="en-US" sz="2000" i="1" dirty="0">
                <a:solidFill>
                  <a:srgbClr val="1F4E79"/>
                </a:solidFill>
              </a:rPr>
              <a:t>Aquaculture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44685" y="3331025"/>
            <a:ext cx="3361571" cy="2507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24253" y="3331025"/>
            <a:ext cx="3750133" cy="2508422"/>
          </a:xfrm>
          <a:prstGeom prst="rect">
            <a:avLst/>
          </a:prstGeom>
        </p:spPr>
      </p:pic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487686" y="5932380"/>
            <a:ext cx="356711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1F4E79"/>
                </a:solidFill>
              </a:rPr>
              <a:t>G. H. Shull, 1908. </a:t>
            </a:r>
            <a:r>
              <a:rPr lang="en-US" sz="2000" i="1" dirty="0">
                <a:solidFill>
                  <a:srgbClr val="1F4E79"/>
                </a:solidFill>
              </a:rPr>
              <a:t>Proc. ABA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1791132" y="2449913"/>
            <a:ext cx="5590832" cy="73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7D673D"/>
                </a:solidFill>
              </a:rPr>
              <a:t>Hybrid Corn, Hybrid Shellfish</a:t>
            </a:r>
            <a:endParaRPr lang="en-US" sz="3600" b="1" dirty="0">
              <a:solidFill>
                <a:srgbClr val="7D673D"/>
              </a:solidFill>
            </a:endParaRPr>
          </a:p>
        </p:txBody>
      </p:sp>
      <p:sp>
        <p:nvSpPr>
          <p:cNvPr id="9" name="&quot;No&quot; Symbol 8"/>
          <p:cNvSpPr>
            <a:spLocks noChangeAspect="1"/>
          </p:cNvSpPr>
          <p:nvPr/>
        </p:nvSpPr>
        <p:spPr>
          <a:xfrm>
            <a:off x="7119536" y="1476184"/>
            <a:ext cx="1969834" cy="1952816"/>
          </a:xfrm>
          <a:prstGeom prst="noSmoking">
            <a:avLst>
              <a:gd name="adj" fmla="val 1242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Stop">
              <a:avLst/>
            </a:prstTxWarp>
          </a:bodyPr>
          <a:lstStyle/>
          <a:p>
            <a:pPr algn="ctr"/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  <a:cs typeface="Adobe Devanagari" panose="02040503050201020203" pitchFamily="18" charset="0"/>
              </a:rPr>
              <a:t>GMO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Arial Black" panose="020B0A04020102020204" pitchFamily="34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40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0254" y="564783"/>
            <a:ext cx="2929859" cy="734715"/>
            <a:chOff x="3689294" y="769171"/>
            <a:chExt cx="2929859" cy="734715"/>
          </a:xfrm>
        </p:grpSpPr>
        <p:sp>
          <p:nvSpPr>
            <p:cNvPr id="6" name="TextBox 5"/>
            <p:cNvSpPr txBox="1"/>
            <p:nvPr/>
          </p:nvSpPr>
          <p:spPr>
            <a:xfrm>
              <a:off x="3689294" y="769171"/>
              <a:ext cx="292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kern="2000" spc="680" dirty="0" smtClean="0">
                  <a:solidFill>
                    <a:srgbClr val="7D673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 A C I F I C</a:t>
              </a:r>
              <a:endParaRPr lang="en-US" sz="2000" b="1" kern="2000" spc="680" dirty="0">
                <a:solidFill>
                  <a:srgbClr val="7D673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0172" y="1042221"/>
              <a:ext cx="2690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kern="2000" spc="330" dirty="0" smtClean="0">
                  <a:solidFill>
                    <a:srgbClr val="3675BD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H Y B R E E D</a:t>
              </a:r>
              <a:endParaRPr lang="en-US" sz="2400" b="1" kern="2000" spc="330" dirty="0">
                <a:solidFill>
                  <a:srgbClr val="3675B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87686" y="1664208"/>
            <a:ext cx="7886700" cy="73025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</a:rPr>
              <a:t>The promise of hybrids</a:t>
            </a:r>
            <a:endParaRPr lang="en-US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4089" y="154462"/>
            <a:ext cx="4430680" cy="1510611"/>
            <a:chOff x="144089" y="154462"/>
            <a:chExt cx="4430680" cy="151061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E3E4DF"/>
                </a:clrFrom>
                <a:clrTo>
                  <a:srgbClr val="E3E4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144089" y="154462"/>
              <a:ext cx="1750782" cy="151061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1740129" y="1566778"/>
              <a:ext cx="2834640" cy="0"/>
            </a:xfrm>
            <a:prstGeom prst="line">
              <a:avLst/>
            </a:prstGeom>
            <a:ln w="28575">
              <a:solidFill>
                <a:srgbClr val="3675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2"/>
          <p:cNvGrpSpPr>
            <a:grpSpLocks/>
          </p:cNvGrpSpPr>
          <p:nvPr/>
        </p:nvGrpSpPr>
        <p:grpSpPr bwMode="auto">
          <a:xfrm>
            <a:off x="5084734" y="730251"/>
            <a:ext cx="3971147" cy="2698750"/>
            <a:chOff x="725488" y="956046"/>
            <a:chExt cx="7391400" cy="5192537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screen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88" y="987748"/>
              <a:ext cx="7391400" cy="5160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Line 8"/>
            <p:cNvSpPr>
              <a:spLocks noChangeShapeType="1"/>
            </p:cNvSpPr>
            <p:nvPr/>
          </p:nvSpPr>
          <p:spPr bwMode="auto">
            <a:xfrm flipV="1">
              <a:off x="1544638" y="5035071"/>
              <a:ext cx="2593974" cy="2381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 flipV="1">
              <a:off x="4196973" y="4396901"/>
              <a:ext cx="1177925" cy="76358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 flipV="1">
              <a:off x="5383214" y="1823562"/>
              <a:ext cx="2068512" cy="222408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3938522" y="3747976"/>
              <a:ext cx="1065430" cy="92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defRPr/>
              </a:pPr>
              <a:r>
                <a:rPr lang="en-US" sz="1050" dirty="0" smtClean="0">
                  <a:latin typeface="+mn-lt"/>
                  <a:cs typeface="Arial" charset="0"/>
                </a:rPr>
                <a:t>double cross</a:t>
              </a:r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1801227" y="4300109"/>
              <a:ext cx="2130858" cy="56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050" dirty="0" smtClean="0">
                  <a:latin typeface="+mn-lt"/>
                  <a:cs typeface="Arial" charset="0"/>
                </a:rPr>
                <a:t>open-pollinated</a:t>
              </a:r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5500701" y="1826711"/>
              <a:ext cx="1011225" cy="92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defRPr/>
              </a:pPr>
              <a:r>
                <a:rPr lang="en-US" sz="1050" dirty="0" smtClean="0">
                  <a:latin typeface="+mn-lt"/>
                  <a:cs typeface="Arial" charset="0"/>
                </a:rPr>
                <a:t>single cross</a:t>
              </a: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2511338" y="5147109"/>
              <a:ext cx="1238199" cy="56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050" dirty="0" smtClean="0">
                  <a:latin typeface="+mn-lt"/>
                  <a:cs typeface="Arial" charset="0"/>
                </a:rPr>
                <a:t>b=0.02</a:t>
              </a:r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4817498" y="4826875"/>
              <a:ext cx="1172141" cy="56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sz="1050" dirty="0" smtClean="0">
                  <a:latin typeface="+mn-lt"/>
                  <a:cs typeface="Arial" charset="0"/>
                </a:rPr>
                <a:t>b=1.04</a:t>
              </a:r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6664095" y="3144596"/>
              <a:ext cx="1116245" cy="56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sz="1050" dirty="0" smtClean="0">
                  <a:latin typeface="+mn-lt"/>
                  <a:cs typeface="Arial" charset="0"/>
                </a:rPr>
                <a:t>b=1.77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1213983" y="956046"/>
              <a:ext cx="2547722" cy="56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sz="1050" b="1" dirty="0" smtClean="0">
                  <a:cs typeface="Times New Roman" panose="02020603050405020304" pitchFamily="18" charset="0"/>
                </a:rPr>
                <a:t>Bushels per acre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6985262" y="5142478"/>
              <a:ext cx="920942" cy="56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defRPr/>
              </a:pPr>
              <a:r>
                <a:rPr lang="en-US" sz="1050" b="1" dirty="0" smtClean="0">
                  <a:cs typeface="Times New Roman" panose="02020603050405020304" pitchFamily="18" charset="0"/>
                </a:rPr>
                <a:t>Year</a:t>
              </a: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1128486" y="1445892"/>
              <a:ext cx="4768472" cy="6816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1400" b="1" dirty="0" smtClean="0">
                  <a:latin typeface="+mj-lt"/>
                  <a:cs typeface="Arial" charset="0"/>
                </a:rPr>
                <a:t>U.S. Corn, Civil </a:t>
              </a:r>
              <a:r>
                <a:rPr lang="en-US" sz="1400" b="1" dirty="0">
                  <a:latin typeface="+mj-lt"/>
                  <a:cs typeface="Arial" charset="0"/>
                </a:rPr>
                <a:t>War to 2012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87686" y="3842002"/>
            <a:ext cx="4204308" cy="2809009"/>
            <a:chOff x="144089" y="3749781"/>
            <a:chExt cx="4204308" cy="2809009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89" y="3901497"/>
              <a:ext cx="4204308" cy="2657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72492" y="3749781"/>
              <a:ext cx="3665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675BD"/>
                  </a:solidFill>
                </a:rPr>
                <a:t>Hybrid vigor in farmed Pacific oysters</a:t>
              </a:r>
              <a:endParaRPr lang="en-US" dirty="0">
                <a:solidFill>
                  <a:srgbClr val="3675BD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5024" y="2318858"/>
            <a:ext cx="4597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37727"/>
                </a:solidFill>
              </a:rPr>
              <a:t>Increase shellfish yields and resilience to changing ocean temperature and chemistry</a:t>
            </a:r>
            <a:endParaRPr lang="en-US" sz="2400" b="1" dirty="0">
              <a:solidFill>
                <a:srgbClr val="93772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59581" y="4438742"/>
            <a:ext cx="2897013" cy="176724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279628" y="3842002"/>
            <a:ext cx="366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675BD"/>
                </a:solidFill>
              </a:rPr>
              <a:t>Effect of ocean acidification varies</a:t>
            </a:r>
            <a:endParaRPr lang="en-US" dirty="0">
              <a:solidFill>
                <a:srgbClr val="3675BD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1677097" y="4802244"/>
            <a:ext cx="274320" cy="401283"/>
          </a:xfrm>
          <a:prstGeom prst="downArrow">
            <a:avLst/>
          </a:prstGeom>
          <a:solidFill>
            <a:srgbClr val="FF000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250354" y="4171813"/>
            <a:ext cx="274320" cy="401283"/>
          </a:xfrm>
          <a:prstGeom prst="downArrow">
            <a:avLst/>
          </a:prstGeom>
          <a:solidFill>
            <a:srgbClr val="FF000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925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7685</TotalTime>
  <Words>1031</Words>
  <Application>Microsoft Office PowerPoint</Application>
  <PresentationFormat>On-screen Show (4:3)</PresentationFormat>
  <Paragraphs>255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Team</vt:lpstr>
      <vt:lpstr>Global shellfish supplies</vt:lpstr>
      <vt:lpstr>Smallholder aquaculture in developing countries</vt:lpstr>
      <vt:lpstr>Seafood security threatened by stock collapses</vt:lpstr>
      <vt:lpstr>Shellfish aquaculture benefits</vt:lpstr>
      <vt:lpstr>Threats to shellfish aquaculture </vt:lpstr>
      <vt:lpstr>Our solutions are familiar…</vt:lpstr>
      <vt:lpstr>The promise of hybrids</vt:lpstr>
      <vt:lpstr>“Seedless” Shellfish</vt:lpstr>
      <vt:lpstr>Intellectual property</vt:lpstr>
      <vt:lpstr>U.S. West Coast shellfish industry</vt:lpstr>
      <vt:lpstr>Competitive advantage</vt:lpstr>
      <vt:lpstr>Slide 14</vt:lpstr>
      <vt:lpstr>Slide 15</vt:lpstr>
      <vt:lpstr>Royalty model at projected scale</vt:lpstr>
      <vt:lpstr>Revenue streams ($1000s)</vt:lpstr>
      <vt:lpstr>Profitability</vt:lpstr>
      <vt:lpstr>Sales channels</vt:lpstr>
      <vt:lpstr>Marketing activities</vt:lpstr>
      <vt:lpstr>Partners &amp; resources</vt:lpstr>
      <vt:lpstr>International opportunity ($18B global market) </vt:lpstr>
      <vt:lpstr>Convertible note offering</vt:lpstr>
    </vt:vector>
  </TitlesOfParts>
  <Company>USC Dornsife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Dennis Hedgecock</dc:creator>
  <cp:lastModifiedBy>Jon Kroman</cp:lastModifiedBy>
  <cp:revision>461</cp:revision>
  <cp:lastPrinted>2017-07-18T22:08:51Z</cp:lastPrinted>
  <dcterms:created xsi:type="dcterms:W3CDTF">2017-04-02T19:49:51Z</dcterms:created>
  <dcterms:modified xsi:type="dcterms:W3CDTF">2017-07-20T23:15:35Z</dcterms:modified>
</cp:coreProperties>
</file>